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7" r:id="rId6"/>
    <p:sldId id="268" r:id="rId7"/>
    <p:sldId id="269" r:id="rId8"/>
    <p:sldId id="270" r:id="rId9"/>
    <p:sldId id="271" r:id="rId10"/>
    <p:sldId id="261" r:id="rId11"/>
    <p:sldId id="262" r:id="rId12"/>
    <p:sldId id="263" r:id="rId13"/>
    <p:sldId id="264" r:id="rId14"/>
    <p:sldId id="26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CA301-064C-4F3B-A82C-56310089F6FE}"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1EABFC-0999-4B0D-847D-02E428CBBB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CA301-064C-4F3B-A82C-56310089F6FE}" type="datetimeFigureOut">
              <a:rPr lang="en-US" smtClean="0"/>
              <a:pPr/>
              <a:t>11/13/2016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1EABFC-0999-4B0D-847D-02E428CBBB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smtClean="0"/>
              <a:t>SOCIALIZATION</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14</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smtClean="0"/>
              <a:t>STAGES OF SOCIALIZATION</a:t>
            </a:r>
            <a:endParaRPr lang="en-US" sz="3600" dirty="0"/>
          </a:p>
        </p:txBody>
      </p:sp>
      <p:sp>
        <p:nvSpPr>
          <p:cNvPr id="3" name="Content Placeholder 2"/>
          <p:cNvSpPr>
            <a:spLocks noGrp="1"/>
          </p:cNvSpPr>
          <p:nvPr>
            <p:ph idx="1"/>
          </p:nvPr>
        </p:nvSpPr>
        <p:spPr>
          <a:xfrm>
            <a:off x="457200" y="1295400"/>
            <a:ext cx="8229600" cy="5029200"/>
          </a:xfrm>
        </p:spPr>
        <p:txBody>
          <a:bodyPr/>
          <a:lstStyle/>
          <a:p>
            <a:pPr marL="514350" indent="-514350" algn="just">
              <a:buFont typeface="+mj-lt"/>
              <a:buAutoNum type="arabicPeriod"/>
            </a:pPr>
            <a:r>
              <a:rPr lang="en-US" b="1" dirty="0" smtClean="0"/>
              <a:t>Investigation:</a:t>
            </a:r>
            <a:r>
              <a:rPr lang="en-US" dirty="0" smtClean="0"/>
              <a:t> This stage is marked by a cautious search for information. The individual compares groups in order to determine which one will fulfill their needs (</a:t>
            </a:r>
            <a:r>
              <a:rPr lang="en-US" i="1" dirty="0" smtClean="0"/>
              <a:t>reconnaissance</a:t>
            </a:r>
            <a:r>
              <a:rPr lang="en-US" dirty="0" smtClean="0"/>
              <a:t>), while the group estimates the value of the potential member (</a:t>
            </a:r>
            <a:r>
              <a:rPr lang="en-US" i="1" dirty="0" smtClean="0"/>
              <a:t>recruitment</a:t>
            </a:r>
            <a:r>
              <a:rPr lang="en-US" dirty="0" smtClean="0"/>
              <a:t>). The end of this stage is marked by entry to the group, whereby the group asks the individual to join and they accept the offer.</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943600"/>
          </a:xfrm>
        </p:spPr>
        <p:txBody>
          <a:bodyPr>
            <a:normAutofit fontScale="92500" lnSpcReduction="10000"/>
          </a:bodyPr>
          <a:lstStyle/>
          <a:p>
            <a:pPr marL="514350" indent="-514350" algn="just">
              <a:buFont typeface="+mj-lt"/>
              <a:buAutoNum type="arabicPeriod" startAt="2"/>
            </a:pPr>
            <a:r>
              <a:rPr lang="en-US" b="1" dirty="0" smtClean="0"/>
              <a:t>Socialization:</a:t>
            </a:r>
            <a:r>
              <a:rPr lang="en-US" dirty="0" smtClean="0"/>
              <a:t> Now that the individual has moved from prospective member to new member, they must accept the group’s culture. At this stage, the individual accepts the group’s norms, values, and perspectives (</a:t>
            </a:r>
            <a:r>
              <a:rPr lang="en-US" i="1" dirty="0" smtClean="0"/>
              <a:t>assimilation</a:t>
            </a:r>
            <a:r>
              <a:rPr lang="en-US" dirty="0" smtClean="0"/>
              <a:t>), and the group adapts to fit the new member’s needs (</a:t>
            </a:r>
            <a:r>
              <a:rPr lang="en-US" i="1" dirty="0" smtClean="0"/>
              <a:t>accommodation</a:t>
            </a:r>
            <a:r>
              <a:rPr lang="en-US" dirty="0" smtClean="0"/>
              <a:t>). The acceptance transition point is then reached and the individual becomes a full member. However, this transition can be delayed if the individual or the group reacts negatively. For example, the individual may react cautiously or misinterpret other members’ reactions if they believe that they will be treated differently as a new comer.</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514350" indent="-514350" algn="just">
              <a:buFont typeface="+mj-lt"/>
              <a:buAutoNum type="arabicPeriod" startAt="3"/>
            </a:pPr>
            <a:r>
              <a:rPr lang="en-US" b="1" dirty="0" smtClean="0"/>
              <a:t>Maintenance:</a:t>
            </a:r>
            <a:r>
              <a:rPr lang="en-US" dirty="0" smtClean="0"/>
              <a:t> During this stage, the individual and the group negotiate what contribution is expected of members (role negotiation). While many members remain in this stage until the end of their membership, some individuals are not satisfied with their role in the group or fail to meet the group’s expectations (</a:t>
            </a:r>
            <a:r>
              <a:rPr lang="en-US" i="1" dirty="0" smtClean="0"/>
              <a:t>divergence</a:t>
            </a:r>
            <a:r>
              <a:rPr lang="en-US" dirty="0" smtClean="0"/>
              <a:t>).</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lstStyle/>
          <a:p>
            <a:pPr marL="514350" indent="-514350" algn="just">
              <a:buFont typeface="+mj-lt"/>
              <a:buAutoNum type="arabicPeriod" startAt="4"/>
            </a:pPr>
            <a:r>
              <a:rPr lang="en-US" b="1" dirty="0" smtClean="0"/>
              <a:t>Resocialization:</a:t>
            </a:r>
            <a:r>
              <a:rPr lang="en-US" dirty="0" smtClean="0"/>
              <a:t> If the divergence point is reached, the former full member takes on the role of a marginal member and must be resocialized. There are two possible outcomes of Resocialization: differences are resolved and the individual becomes a full member again (</a:t>
            </a:r>
            <a:r>
              <a:rPr lang="en-US" i="1" dirty="0" smtClean="0"/>
              <a:t>convergence</a:t>
            </a:r>
            <a:r>
              <a:rPr lang="en-US" dirty="0" smtClean="0"/>
              <a:t>), or the group expels the individual or the individual decides to leave (</a:t>
            </a:r>
            <a:r>
              <a:rPr lang="en-US" i="1" dirty="0" smtClean="0"/>
              <a:t>exit</a:t>
            </a:r>
            <a:r>
              <a:rPr lang="en-US" dirty="0" smtClean="0"/>
              <a: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514350" indent="-514350" algn="just">
              <a:buFont typeface="+mj-lt"/>
              <a:buAutoNum type="arabicPeriod" startAt="5"/>
            </a:pPr>
            <a:r>
              <a:rPr lang="en-US" b="1" dirty="0" smtClean="0"/>
              <a:t>Remembrance:</a:t>
            </a:r>
            <a:r>
              <a:rPr lang="en-US" dirty="0" smtClean="0"/>
              <a:t> In this stage, former members reminisce about their memories of the group, and make sense of their recent departure. If the group reaches a consensus on their reasons for departure, conclusions about the overall experience of the group become part of the group’s </a:t>
            </a:r>
            <a:r>
              <a:rPr lang="en-US" i="1" dirty="0" smtClean="0"/>
              <a:t>tradition</a:t>
            </a:r>
            <a:r>
              <a:rPr lang="en-US" dirty="0" smtClean="0"/>
              <a:t>.</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600" b="1" dirty="0" smtClean="0"/>
              <a:t>DEFINITION</a:t>
            </a:r>
            <a:endParaRPr lang="en-US" sz="3600" b="1" dirty="0"/>
          </a:p>
        </p:txBody>
      </p:sp>
      <p:sp>
        <p:nvSpPr>
          <p:cNvPr id="3" name="Content Placeholder 2"/>
          <p:cNvSpPr>
            <a:spLocks noGrp="1"/>
          </p:cNvSpPr>
          <p:nvPr>
            <p:ph idx="1"/>
          </p:nvPr>
        </p:nvSpPr>
        <p:spPr>
          <a:xfrm>
            <a:off x="457200" y="1219200"/>
            <a:ext cx="8229600" cy="5257800"/>
          </a:xfrm>
        </p:spPr>
        <p:txBody>
          <a:bodyPr>
            <a:normAutofit fontScale="85000" lnSpcReduction="20000"/>
          </a:bodyPr>
          <a:lstStyle/>
          <a:p>
            <a:pPr marL="514350" indent="-514350" algn="just">
              <a:buFont typeface="+mj-lt"/>
              <a:buAutoNum type="arabicPeriod"/>
            </a:pPr>
            <a:r>
              <a:rPr lang="en-US" dirty="0" smtClean="0"/>
              <a:t>Socialization is the process by which human beings as material organisms living with other material organisms must learn to pattern their behavior, and adapt it to the ways of acting that are considered appropriate to that society in which they live. Basically, it's how you learn how to act.</a:t>
            </a:r>
          </a:p>
          <a:p>
            <a:pPr marL="514350" indent="-514350" algn="just">
              <a:buFont typeface="+mj-lt"/>
              <a:buAutoNum type="arabicPeriod"/>
            </a:pPr>
            <a:endParaRPr lang="en-US" sz="2800" dirty="0" smtClean="0"/>
          </a:p>
          <a:p>
            <a:pPr marL="514350" indent="-514350" algn="just">
              <a:buFont typeface="+mj-lt"/>
              <a:buAutoNum type="arabicPeriod"/>
            </a:pPr>
            <a:r>
              <a:rPr lang="en-US" dirty="0" smtClean="0"/>
              <a:t>Socialization is the process by which children and adults learn from others.</a:t>
            </a:r>
          </a:p>
          <a:p>
            <a:pPr marL="514350" indent="-514350" algn="just">
              <a:buFont typeface="+mj-lt"/>
              <a:buAutoNum type="arabicPeriod"/>
            </a:pPr>
            <a:endParaRPr lang="en-US" sz="2800" dirty="0" smtClean="0"/>
          </a:p>
          <a:p>
            <a:pPr marL="514350" indent="-514350" algn="just">
              <a:buFont typeface="+mj-lt"/>
              <a:buAutoNum type="arabicPeriod"/>
            </a:pPr>
            <a:r>
              <a:rPr lang="en-US" dirty="0" smtClean="0"/>
              <a:t>Socialization is the process by which human infants begin to acquire the skills necessary to perform as a functioning member of their society, and is the most influential learning process one can experience.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smtClean="0"/>
              <a:t>TYPES OF SOCIALIZATION</a:t>
            </a:r>
            <a:endParaRPr lang="en-US" sz="3600" b="1" dirty="0"/>
          </a:p>
        </p:txBody>
      </p:sp>
      <p:sp>
        <p:nvSpPr>
          <p:cNvPr id="3" name="Content Placeholder 2"/>
          <p:cNvSpPr>
            <a:spLocks noGrp="1"/>
          </p:cNvSpPr>
          <p:nvPr>
            <p:ph idx="1"/>
          </p:nvPr>
        </p:nvSpPr>
        <p:spPr>
          <a:xfrm>
            <a:off x="457200" y="1371600"/>
            <a:ext cx="8229600" cy="5029200"/>
          </a:xfrm>
        </p:spPr>
        <p:txBody>
          <a:bodyPr>
            <a:normAutofit fontScale="92500" lnSpcReduction="10000"/>
          </a:bodyPr>
          <a:lstStyle/>
          <a:p>
            <a:pPr marL="514350" indent="-514350" algn="just">
              <a:buFont typeface="+mj-lt"/>
              <a:buAutoNum type="arabicPeriod"/>
            </a:pPr>
            <a:r>
              <a:rPr lang="en-US" b="1" dirty="0" smtClean="0"/>
              <a:t>Natural Socialization: </a:t>
            </a:r>
            <a:r>
              <a:rPr lang="en-US" dirty="0" smtClean="0"/>
              <a:t>occurs when infants and youngsters explore, play and discover the social world around them. Natural socialization is easily seen when looking at the young of almost any mammalian species (and some birds). </a:t>
            </a:r>
          </a:p>
          <a:p>
            <a:pPr marL="514350" indent="-514350" algn="just">
              <a:buFont typeface="+mj-lt"/>
              <a:buAutoNum type="arabicPeriod"/>
            </a:pPr>
            <a:r>
              <a:rPr lang="en-US" b="1" dirty="0" smtClean="0"/>
              <a:t>Planned Socialization: </a:t>
            </a:r>
            <a:r>
              <a:rPr lang="en-US" dirty="0" smtClean="0"/>
              <a:t>occurs when other people take actions designed to teach or train others -- from infancy on. Planned socialization is mostly a human phenomenon; and all through history, people have been making plans for teaching or training others.</a:t>
            </a:r>
          </a:p>
          <a:p>
            <a:pPr algn="just"/>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a:bodyPr>
          <a:lstStyle/>
          <a:p>
            <a:pPr marL="514350" indent="-514350" algn="just">
              <a:buFont typeface="+mj-lt"/>
              <a:buAutoNum type="arabicPeriod" startAt="3"/>
            </a:pPr>
            <a:r>
              <a:rPr lang="en-US" b="1" dirty="0" smtClean="0"/>
              <a:t>Positive Socialization: </a:t>
            </a:r>
            <a:r>
              <a:rPr lang="en-US" dirty="0" smtClean="0"/>
              <a:t>is the type of social learning that is based on pleasurable and exciting experiences. We tend to like the people who fill our social learning processes with positive motivation, loving care, and rewarding opportunities. </a:t>
            </a:r>
          </a:p>
          <a:p>
            <a:pPr marL="514350" indent="-514350" algn="just">
              <a:buFont typeface="+mj-lt"/>
              <a:buAutoNum type="arabicPeriod" startAt="3"/>
            </a:pPr>
            <a:r>
              <a:rPr lang="en-US" b="1" dirty="0" smtClean="0"/>
              <a:t>Negative Socialization: </a:t>
            </a:r>
            <a:r>
              <a:rPr lang="en-US" dirty="0" smtClean="0"/>
              <a:t>occurs when others use punishment, harsh criticisms or anger to try to "teach us a lesson;" and often we come to dislike both negative socialization and the people who impose it on us.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lnSpcReduction="10000"/>
          </a:bodyPr>
          <a:lstStyle/>
          <a:p>
            <a:pPr marL="514350" indent="-514350" algn="just">
              <a:buFont typeface="+mj-lt"/>
              <a:buAutoNum type="arabicPeriod" startAt="5"/>
            </a:pPr>
            <a:r>
              <a:rPr lang="en-US" b="1" dirty="0" smtClean="0"/>
              <a:t>Primary socialization:</a:t>
            </a:r>
            <a:r>
              <a:rPr lang="en-US" dirty="0" smtClean="0"/>
              <a:t> for a child is very important because it sets the ground work for all future socialization. Primary Socialization occurs when a child learns the attitudes, values, and actions appropriate to individuals as members of a particular culture. It is mainly influenced by the immediate family and friends. For example if a child saw his/her mother expressing a discriminatory opinion about a minority group, then that child may think this behavior is acceptable and could continue to have this opinion about minority groups.</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562600"/>
          </a:xfrm>
        </p:spPr>
        <p:txBody>
          <a:bodyPr>
            <a:normAutofit/>
          </a:bodyPr>
          <a:lstStyle/>
          <a:p>
            <a:pPr marL="514350" indent="-514350" algn="just">
              <a:buFont typeface="+mj-lt"/>
              <a:buAutoNum type="arabicPeriod" startAt="6"/>
            </a:pPr>
            <a:r>
              <a:rPr lang="en-US" b="1" dirty="0" smtClean="0"/>
              <a:t>Secondary Socialization:</a:t>
            </a:r>
            <a:r>
              <a:rPr lang="en-US" dirty="0" smtClean="0"/>
              <a:t> Secondary socialization refers to the process of learning what is the appropriate behavior as a member of a smaller group within the larger society. Basically, it is the behavioral patterns reinforced by socializing agents of society. Secondary socialization takes place outside the home. It is where children and adults learn how to act in a way that is appropriate for the situations they are in.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lstStyle/>
          <a:p>
            <a:pPr marL="514350" indent="-514350" algn="just">
              <a:buFont typeface="+mj-lt"/>
              <a:buAutoNum type="arabicPeriod" startAt="7"/>
            </a:pPr>
            <a:r>
              <a:rPr lang="en-US" b="1" dirty="0" smtClean="0"/>
              <a:t>Anticipatory Socialization: </a:t>
            </a:r>
            <a:r>
              <a:rPr lang="en-US" dirty="0" smtClean="0"/>
              <a:t>Anticipatory socialization refers to the processes of socialization in which a person "rehearses" for future positions, occupations, and social relationships. </a:t>
            </a:r>
          </a:p>
          <a:p>
            <a:pPr marL="514350" indent="-514350" algn="just">
              <a:buFont typeface="+mj-lt"/>
              <a:buAutoNum type="arabicPeriod" startAt="7"/>
            </a:pPr>
            <a:r>
              <a:rPr lang="en-US" b="1" dirty="0" smtClean="0"/>
              <a:t>Re-Socialization:</a:t>
            </a:r>
            <a:r>
              <a:rPr lang="en-US" dirty="0" smtClean="0"/>
              <a:t> Re-socialization refers to the process of discarding former behavior patterns and reflexes, accepting new ones as part of a transition in one's life. This occurs throughout the human life cycle</a:t>
            </a:r>
          </a:p>
          <a:p>
            <a:pPr marL="514350" indent="-514350" algn="just">
              <a:buFont typeface="+mj-lt"/>
              <a:buAutoNum type="arabicPeriod" startAt="7"/>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a:bodyPr>
          <a:lstStyle/>
          <a:p>
            <a:pPr marL="509588" indent="-509588" algn="just">
              <a:buFont typeface="+mj-lt"/>
              <a:buAutoNum type="arabicPeriod" startAt="9"/>
            </a:pPr>
            <a:r>
              <a:rPr lang="en-US" sz="2800" b="1" dirty="0" smtClean="0"/>
              <a:t>Organizational Socialization: </a:t>
            </a:r>
            <a:r>
              <a:rPr lang="en-US" sz="2800" dirty="0" smtClean="0"/>
              <a:t>Organizational socialization is the process whereby an employee learns the knowledge and skills necessary to assume his or her organizational role.</a:t>
            </a:r>
            <a:r>
              <a:rPr lang="en-US" sz="2800" baseline="30000" dirty="0" smtClean="0"/>
              <a:t> </a:t>
            </a:r>
            <a:r>
              <a:rPr lang="en-US" sz="2800" dirty="0" smtClean="0"/>
              <a:t>As newcomers become socialized, they learn about the organization and its history, values, jargon, culture, and procedures.</a:t>
            </a:r>
          </a:p>
          <a:p>
            <a:pPr marL="509588" indent="-509588" algn="just">
              <a:buFont typeface="+mj-lt"/>
              <a:buAutoNum type="arabicPeriod" startAt="9"/>
            </a:pPr>
            <a:r>
              <a:rPr lang="en-US" sz="2800" b="1" dirty="0" smtClean="0"/>
              <a:t>Group socialization:</a:t>
            </a:r>
            <a:r>
              <a:rPr lang="en-US" sz="2800" dirty="0" smtClean="0"/>
              <a:t> Group socialization is the theory that an individual's peer groups, rather than parental figures, influences his or her personality and behavior in adulthood. Adolescents spend more time with peers than with parents. Therefore, peer groups have stronger correlations with personality development than parental figures do.</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fontScale="92500" lnSpcReduction="20000"/>
          </a:bodyPr>
          <a:lstStyle/>
          <a:p>
            <a:pPr marL="514350" indent="-514350" algn="just">
              <a:buFont typeface="+mj-lt"/>
              <a:buAutoNum type="arabicPeriod" startAt="11"/>
            </a:pPr>
            <a:r>
              <a:rPr lang="en-US" b="1" dirty="0" smtClean="0"/>
              <a:t>Gender Socialization:</a:t>
            </a:r>
            <a:r>
              <a:rPr lang="en-US" dirty="0" smtClean="0"/>
              <a:t> An important part of socialization is the learning of culturally defined gender roles." Gender socialization refers to the learning of behavior and attitudes considered appropriate for a given sex. Boys learn to be boys and girls learn to be girls. This "learning" happens by way of many different agents of socialization.</a:t>
            </a:r>
          </a:p>
          <a:p>
            <a:pPr marL="514350" indent="-514350" algn="just">
              <a:buFont typeface="+mj-lt"/>
              <a:buAutoNum type="arabicPeriod" startAt="11"/>
            </a:pPr>
            <a:r>
              <a:rPr lang="en-US" b="1" dirty="0" smtClean="0"/>
              <a:t>Racial Socialization:</a:t>
            </a:r>
            <a:r>
              <a:rPr lang="en-US" dirty="0" smtClean="0"/>
              <a:t> Racial socialization has been defined as "the developmental processes by which children acquire the behaviors, perceptions, values, and attitudes of an ethnic group, and come to see themselves and others as members of the group"</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TotalTime>
  <Words>1063</Words>
  <Application>Microsoft Office PowerPoint</Application>
  <PresentationFormat>On-screen Show (4:3)</PresentationFormat>
  <Paragraphs>27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SOCIALIZATION</vt:lpstr>
      <vt:lpstr>DEFINITION</vt:lpstr>
      <vt:lpstr>TYPES OF SOCIALIZATION</vt:lpstr>
      <vt:lpstr>Slide 4</vt:lpstr>
      <vt:lpstr>Slide 5</vt:lpstr>
      <vt:lpstr>Slide 6</vt:lpstr>
      <vt:lpstr>Slide 7</vt:lpstr>
      <vt:lpstr>Slide 8</vt:lpstr>
      <vt:lpstr>Slide 9</vt:lpstr>
      <vt:lpstr>STAGES OF SOCIALIZATION</vt:lpstr>
      <vt:lpstr>Slide 11</vt:lpstr>
      <vt:lpstr>Slide 12</vt:lpstr>
      <vt:lpstr>Slide 13</vt:lpstr>
      <vt:lpstr>Slide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PRAGMATISM / JOHN DEWEY</dc:title>
  <dc:creator>Common</dc:creator>
  <cp:lastModifiedBy>Dr. M. Athar Hussain</cp:lastModifiedBy>
  <cp:revision>56</cp:revision>
  <dcterms:created xsi:type="dcterms:W3CDTF">2013-01-14T10:03:57Z</dcterms:created>
  <dcterms:modified xsi:type="dcterms:W3CDTF">2016-11-13T09:58:10Z</dcterms:modified>
</cp:coreProperties>
</file>